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6CD9-2D47-4B21-9D0D-A9C73736C7C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16CD9-2D47-4B21-9D0D-A9C73736C7CB}" type="datetimeFigureOut">
              <a:rPr lang="en-US" smtClean="0"/>
              <a:pPr/>
              <a:t>10/27/2010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9F48A-7681-4159-8301-5F54BCD664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EDC&amp;I 510</a:t>
            </a:r>
          </a:p>
          <a:p>
            <a:pPr algn="r"/>
            <a:r>
              <a:rPr lang="en-US" dirty="0" smtClean="0"/>
              <a:t>27 Oct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Chu &amp; Schramm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Compared with the research on film, where does the research on TV match up? Where is it different?</a:t>
            </a:r>
          </a:p>
          <a:p>
            <a:r>
              <a:rPr lang="en-US" dirty="0" smtClean="0"/>
              <a:t>What was “conventional instruction” in the studies summarized?</a:t>
            </a:r>
          </a:p>
          <a:p>
            <a:r>
              <a:rPr lang="en-US" dirty="0" smtClean="0"/>
              <a:t>What were some of the underlying motivations for using TV in instruction?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Clark (‘83, ’94)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“Mere vehicles…”  Do you agree with this position (83, p. 445)?  Why or why not?</a:t>
            </a:r>
          </a:p>
          <a:p>
            <a:r>
              <a:rPr lang="en-US" dirty="0" smtClean="0"/>
              <a:t>Media attribute research (p. 451) – Are we still doing this sort of research today? Examples?</a:t>
            </a:r>
          </a:p>
          <a:p>
            <a:r>
              <a:rPr lang="en-US" dirty="0" smtClean="0"/>
              <a:t>Invested mental effort (IME) work  (p. 455) – Interaction with student ability levels – implications?</a:t>
            </a:r>
          </a:p>
          <a:p>
            <a:r>
              <a:rPr lang="en-US" dirty="0" smtClean="0"/>
              <a:t>Efficiency vs. effectiveness (94, pp. 25-27) – Do you agree with Clark’s views?</a:t>
            </a:r>
          </a:p>
          <a:p>
            <a:r>
              <a:rPr lang="en-US" dirty="0" smtClean="0"/>
              <a:t>Cf.: McLuhan’s ideas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Clark (‘01)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Cognitive load and mental effort (267-279) – Implications for other applications, subjects</a:t>
            </a:r>
          </a:p>
          <a:p>
            <a:r>
              <a:rPr lang="en-US" dirty="0" smtClean="0"/>
              <a:t>How to design to prevent “Overconfidence default” (280-82)?</a:t>
            </a:r>
          </a:p>
          <a:p>
            <a:r>
              <a:rPr lang="en-US" dirty="0" smtClean="0"/>
              <a:t>Motivation processes (“yin” and “yang”) – picture of learners and their motivations that emerges?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Salomon &amp; Perkins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</a:t>
            </a:r>
            <a:r>
              <a:rPr lang="en-US" i="1" dirty="0" smtClean="0"/>
              <a:t>with</a:t>
            </a:r>
            <a:r>
              <a:rPr lang="en-US" dirty="0" smtClean="0"/>
              <a:t>, </a:t>
            </a:r>
            <a:r>
              <a:rPr lang="en-US" i="1" dirty="0" smtClean="0"/>
              <a:t>of</a:t>
            </a:r>
            <a:r>
              <a:rPr lang="en-US" dirty="0" smtClean="0"/>
              <a:t>, and </a:t>
            </a:r>
            <a:r>
              <a:rPr lang="en-US" i="1" dirty="0" smtClean="0"/>
              <a:t>through</a:t>
            </a:r>
            <a:r>
              <a:rPr lang="en-US" dirty="0" smtClean="0"/>
              <a:t> technology –</a:t>
            </a:r>
            <a:r>
              <a:rPr lang="en-US" i="1" dirty="0" smtClean="0"/>
              <a:t>Examples</a:t>
            </a:r>
            <a:r>
              <a:rPr lang="en-US" dirty="0" smtClean="0"/>
              <a:t> of each?</a:t>
            </a:r>
          </a:p>
          <a:p>
            <a:r>
              <a:rPr lang="en-US" i="1" dirty="0" smtClean="0"/>
              <a:t>Learning benefits </a:t>
            </a:r>
            <a:r>
              <a:rPr lang="en-US" dirty="0" smtClean="0"/>
              <a:t>of each?</a:t>
            </a:r>
          </a:p>
          <a:p>
            <a:r>
              <a:rPr lang="en-US" dirty="0" smtClean="0"/>
              <a:t>“</a:t>
            </a:r>
            <a:r>
              <a:rPr lang="en-US" i="1" dirty="0" smtClean="0"/>
              <a:t>Effects through</a:t>
            </a:r>
            <a:r>
              <a:rPr lang="en-US" dirty="0" smtClean="0"/>
              <a:t>” and notion of </a:t>
            </a:r>
            <a:r>
              <a:rPr lang="en-US" i="1" dirty="0" smtClean="0"/>
              <a:t>activity systems</a:t>
            </a:r>
            <a:r>
              <a:rPr lang="en-US" dirty="0" smtClean="0"/>
              <a:t>:  How does this match with current uses of social media? With support for learning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smtClean="0"/>
              <a:t>Games and Learning</a:t>
            </a:r>
            <a:br>
              <a:rPr lang="en-US" smtClean="0"/>
            </a:br>
            <a:r>
              <a:rPr lang="en-US" smtClean="0"/>
              <a:t>(for next week, 11/3)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If you play games, what are the instructional qualities or value that you see in your favorite games? What do you learn when you play?</a:t>
            </a:r>
          </a:p>
          <a:p>
            <a:r>
              <a:rPr lang="en-US"/>
              <a:t>If you don't play games, research or find a game that you are interested in and play it (or think of a game you used to play). What are/were the instructional qualities that you experienced, if any? What did you learn while playing?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3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325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Discussion Questions</vt:lpstr>
      <vt:lpstr>Chu &amp; Schramm</vt:lpstr>
      <vt:lpstr>Clark (‘83, ’94)</vt:lpstr>
      <vt:lpstr>Clark (‘01)</vt:lpstr>
      <vt:lpstr>Salomon &amp; Perkins</vt:lpstr>
      <vt:lpstr>Games and Learning (for next week, 11/3)</vt:lpstr>
    </vt:vector>
  </TitlesOfParts>
  <Company>College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Questions</dc:title>
  <dc:creator>stkerr</dc:creator>
  <cp:lastModifiedBy>S Kerr</cp:lastModifiedBy>
  <cp:revision>18</cp:revision>
  <dcterms:created xsi:type="dcterms:W3CDTF">2010-10-20T20:27:18Z</dcterms:created>
  <dcterms:modified xsi:type="dcterms:W3CDTF">2010-10-28T01:45:53Z</dcterms:modified>
</cp:coreProperties>
</file>